
<file path=[Content_Types].xml><?xml version="1.0" encoding="utf-8"?>
<Types xmlns="http://schemas.openxmlformats.org/package/2006/content-types">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6" r:id="rId2"/>
    <p:sldId id="259" r:id="rId3"/>
    <p:sldId id="262" r:id="rId4"/>
    <p:sldId id="263" r:id="rId5"/>
    <p:sldId id="260" r:id="rId6"/>
    <p:sldId id="261" r:id="rId7"/>
    <p:sldId id="264" r:id="rId8"/>
    <p:sldId id="265" r:id="rId9"/>
    <p:sldId id="266" r:id="rId10"/>
    <p:sldId id="267" r:id="rId11"/>
    <p:sldId id="268" r:id="rId12"/>
    <p:sldId id="269" r:id="rId13"/>
    <p:sldId id="270" r:id="rId14"/>
    <p:sldId id="271" r:id="rId15"/>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5" autoAdjust="0"/>
    <p:restoredTop sz="94660"/>
  </p:normalViewPr>
  <p:slideViewPr>
    <p:cSldViewPr snapToGrid="0">
      <p:cViewPr varScale="1">
        <p:scale>
          <a:sx n="66" d="100"/>
          <a:sy n="66" d="100"/>
        </p:scale>
        <p:origin x="81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العنوان الرئيسي</a:t>
            </a:r>
          </a:p>
        </p:txBody>
      </p:sp>
      <p:sp>
        <p:nvSpPr>
          <p:cNvPr id="3" name="عنوان فرعي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061D211B-0D8D-4284-8132-E3FDCE811ADF}" type="datetimeFigureOut">
              <a:rPr lang="ar-SA" smtClean="0"/>
              <a:t>28/03/45</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5498587D-4008-41FA-B889-C691747BE63F}" type="slidenum">
              <a:rPr lang="ar-SA" smtClean="0"/>
              <a:t>‹#›</a:t>
            </a:fld>
            <a:endParaRPr lang="ar-SA"/>
          </a:p>
        </p:txBody>
      </p:sp>
    </p:spTree>
    <p:extLst>
      <p:ext uri="{BB962C8B-B14F-4D97-AF65-F5344CB8AC3E}">
        <p14:creationId xmlns:p14="http://schemas.microsoft.com/office/powerpoint/2010/main" val="4279924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061D211B-0D8D-4284-8132-E3FDCE811ADF}" type="datetimeFigureOut">
              <a:rPr lang="ar-SA" smtClean="0"/>
              <a:t>28/03/45</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5498587D-4008-41FA-B889-C691747BE63F}" type="slidenum">
              <a:rPr lang="ar-SA" smtClean="0"/>
              <a:t>‹#›</a:t>
            </a:fld>
            <a:endParaRPr lang="ar-SA"/>
          </a:p>
        </p:txBody>
      </p:sp>
    </p:spTree>
    <p:extLst>
      <p:ext uri="{BB962C8B-B14F-4D97-AF65-F5344CB8AC3E}">
        <p14:creationId xmlns:p14="http://schemas.microsoft.com/office/powerpoint/2010/main" val="1124654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8724900" y="365125"/>
            <a:ext cx="2628900" cy="5811838"/>
          </a:xfrm>
        </p:spPr>
        <p:txBody>
          <a:bodyPr vert="eaVert"/>
          <a:lstStyle/>
          <a:p>
            <a:r>
              <a:rPr lang="ar-SA"/>
              <a:t>انقر لتحرير نمط العنوان الرئيسي</a:t>
            </a:r>
          </a:p>
        </p:txBody>
      </p:sp>
      <p:sp>
        <p:nvSpPr>
          <p:cNvPr id="3" name="عنصر نائب للعنوان العمودي 2"/>
          <p:cNvSpPr>
            <a:spLocks noGrp="1"/>
          </p:cNvSpPr>
          <p:nvPr>
            <p:ph type="body" orient="vert" idx="1"/>
          </p:nvPr>
        </p:nvSpPr>
        <p:spPr>
          <a:xfrm>
            <a:off x="838200" y="365125"/>
            <a:ext cx="7734300" cy="5811838"/>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061D211B-0D8D-4284-8132-E3FDCE811ADF}" type="datetimeFigureOut">
              <a:rPr lang="ar-SA" smtClean="0"/>
              <a:t>28/03/45</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5498587D-4008-41FA-B889-C691747BE63F}" type="slidenum">
              <a:rPr lang="ar-SA" smtClean="0"/>
              <a:t>‹#›</a:t>
            </a:fld>
            <a:endParaRPr lang="ar-SA"/>
          </a:p>
        </p:txBody>
      </p:sp>
    </p:spTree>
    <p:extLst>
      <p:ext uri="{BB962C8B-B14F-4D97-AF65-F5344CB8AC3E}">
        <p14:creationId xmlns:p14="http://schemas.microsoft.com/office/powerpoint/2010/main" val="2176650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061D211B-0D8D-4284-8132-E3FDCE811ADF}" type="datetimeFigureOut">
              <a:rPr lang="ar-SA" smtClean="0"/>
              <a:t>28/03/45</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5498587D-4008-41FA-B889-C691747BE63F}" type="slidenum">
              <a:rPr lang="ar-SA" smtClean="0"/>
              <a:t>‹#›</a:t>
            </a:fld>
            <a:endParaRPr lang="ar-SA"/>
          </a:p>
        </p:txBody>
      </p:sp>
    </p:spTree>
    <p:extLst>
      <p:ext uri="{BB962C8B-B14F-4D97-AF65-F5344CB8AC3E}">
        <p14:creationId xmlns:p14="http://schemas.microsoft.com/office/powerpoint/2010/main" val="1829262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831850" y="1709738"/>
            <a:ext cx="10515600" cy="2852737"/>
          </a:xfrm>
        </p:spPr>
        <p:txBody>
          <a:bodyPr anchor="b"/>
          <a:lstStyle>
            <a:lvl1pPr>
              <a:defRPr sz="6000"/>
            </a:lvl1pPr>
          </a:lstStyle>
          <a:p>
            <a:r>
              <a:rPr lang="ar-SA"/>
              <a:t>انقر لتحرير نمط العنوان الرئيسي</a:t>
            </a:r>
          </a:p>
        </p:txBody>
      </p:sp>
      <p:sp>
        <p:nvSpPr>
          <p:cNvPr id="3" name="عنصر نائب للنص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061D211B-0D8D-4284-8132-E3FDCE811ADF}" type="datetimeFigureOut">
              <a:rPr lang="ar-SA" smtClean="0"/>
              <a:t>28/03/45</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5498587D-4008-41FA-B889-C691747BE63F}" type="slidenum">
              <a:rPr lang="ar-SA" smtClean="0"/>
              <a:t>‹#›</a:t>
            </a:fld>
            <a:endParaRPr lang="ar-SA"/>
          </a:p>
        </p:txBody>
      </p:sp>
    </p:spTree>
    <p:extLst>
      <p:ext uri="{BB962C8B-B14F-4D97-AF65-F5344CB8AC3E}">
        <p14:creationId xmlns:p14="http://schemas.microsoft.com/office/powerpoint/2010/main" val="3113205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sz="half" idx="1"/>
          </p:nvPr>
        </p:nvSpPr>
        <p:spPr>
          <a:xfrm>
            <a:off x="838200" y="1825625"/>
            <a:ext cx="5181600" cy="435133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p:nvPr>
        </p:nvSpPr>
        <p:spPr>
          <a:xfrm>
            <a:off x="6172200" y="1825625"/>
            <a:ext cx="5181600" cy="435133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p:cNvSpPr>
            <a:spLocks noGrp="1"/>
          </p:cNvSpPr>
          <p:nvPr>
            <p:ph type="dt" sz="half" idx="10"/>
          </p:nvPr>
        </p:nvSpPr>
        <p:spPr/>
        <p:txBody>
          <a:bodyPr/>
          <a:lstStyle/>
          <a:p>
            <a:fld id="{061D211B-0D8D-4284-8132-E3FDCE811ADF}" type="datetimeFigureOut">
              <a:rPr lang="ar-SA" smtClean="0"/>
              <a:t>28/03/45</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5498587D-4008-41FA-B889-C691747BE63F}" type="slidenum">
              <a:rPr lang="ar-SA" smtClean="0"/>
              <a:t>‹#›</a:t>
            </a:fld>
            <a:endParaRPr lang="ar-SA"/>
          </a:p>
        </p:txBody>
      </p:sp>
    </p:spTree>
    <p:extLst>
      <p:ext uri="{BB962C8B-B14F-4D97-AF65-F5344CB8AC3E}">
        <p14:creationId xmlns:p14="http://schemas.microsoft.com/office/powerpoint/2010/main" val="3250119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365125"/>
            <a:ext cx="10515600" cy="1325563"/>
          </a:xfrm>
        </p:spPr>
        <p:txBody>
          <a:bodyPr/>
          <a:lstStyle/>
          <a:p>
            <a:r>
              <a:rPr lang="ar-SA"/>
              <a:t>انقر لتحرير نمط العنوان الرئيسي</a:t>
            </a:r>
          </a:p>
        </p:txBody>
      </p:sp>
      <p:sp>
        <p:nvSpPr>
          <p:cNvPr id="3" name="عنصر نائب للنص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839788" y="2505075"/>
            <a:ext cx="5157787" cy="368458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6172200" y="2505075"/>
            <a:ext cx="5183188" cy="368458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p:cNvSpPr>
            <a:spLocks noGrp="1"/>
          </p:cNvSpPr>
          <p:nvPr>
            <p:ph type="dt" sz="half" idx="10"/>
          </p:nvPr>
        </p:nvSpPr>
        <p:spPr/>
        <p:txBody>
          <a:bodyPr/>
          <a:lstStyle/>
          <a:p>
            <a:fld id="{061D211B-0D8D-4284-8132-E3FDCE811ADF}" type="datetimeFigureOut">
              <a:rPr lang="ar-SA" smtClean="0"/>
              <a:t>28/03/45</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5498587D-4008-41FA-B889-C691747BE63F}" type="slidenum">
              <a:rPr lang="ar-SA" smtClean="0"/>
              <a:t>‹#›</a:t>
            </a:fld>
            <a:endParaRPr lang="ar-SA"/>
          </a:p>
        </p:txBody>
      </p:sp>
    </p:spTree>
    <p:extLst>
      <p:ext uri="{BB962C8B-B14F-4D97-AF65-F5344CB8AC3E}">
        <p14:creationId xmlns:p14="http://schemas.microsoft.com/office/powerpoint/2010/main" val="2086579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تاريخ 2"/>
          <p:cNvSpPr>
            <a:spLocks noGrp="1"/>
          </p:cNvSpPr>
          <p:nvPr>
            <p:ph type="dt" sz="half" idx="10"/>
          </p:nvPr>
        </p:nvSpPr>
        <p:spPr/>
        <p:txBody>
          <a:bodyPr/>
          <a:lstStyle/>
          <a:p>
            <a:fld id="{061D211B-0D8D-4284-8132-E3FDCE811ADF}" type="datetimeFigureOut">
              <a:rPr lang="ar-SA" smtClean="0"/>
              <a:t>28/03/45</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5498587D-4008-41FA-B889-C691747BE63F}" type="slidenum">
              <a:rPr lang="ar-SA" smtClean="0"/>
              <a:t>‹#›</a:t>
            </a:fld>
            <a:endParaRPr lang="ar-SA"/>
          </a:p>
        </p:txBody>
      </p:sp>
    </p:spTree>
    <p:extLst>
      <p:ext uri="{BB962C8B-B14F-4D97-AF65-F5344CB8AC3E}">
        <p14:creationId xmlns:p14="http://schemas.microsoft.com/office/powerpoint/2010/main" val="2444007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061D211B-0D8D-4284-8132-E3FDCE811ADF}" type="datetimeFigureOut">
              <a:rPr lang="ar-SA" smtClean="0"/>
              <a:t>28/03/45</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5498587D-4008-41FA-B889-C691747BE63F}" type="slidenum">
              <a:rPr lang="ar-SA" smtClean="0"/>
              <a:t>‹#›</a:t>
            </a:fld>
            <a:endParaRPr lang="ar-SA"/>
          </a:p>
        </p:txBody>
      </p:sp>
    </p:spTree>
    <p:extLst>
      <p:ext uri="{BB962C8B-B14F-4D97-AF65-F5344CB8AC3E}">
        <p14:creationId xmlns:p14="http://schemas.microsoft.com/office/powerpoint/2010/main" val="3762201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3932237" cy="1600200"/>
          </a:xfrm>
        </p:spPr>
        <p:txBody>
          <a:bodyPr anchor="b"/>
          <a:lstStyle>
            <a:lvl1pPr>
              <a:defRPr sz="3200"/>
            </a:lvl1pPr>
          </a:lstStyle>
          <a:p>
            <a:r>
              <a:rPr lang="ar-SA"/>
              <a:t>انقر لتحرير نمط العنوان الرئيسي</a:t>
            </a:r>
          </a:p>
        </p:txBody>
      </p:sp>
      <p:sp>
        <p:nvSpPr>
          <p:cNvPr id="3" name="عنصر نائب للمحتوى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061D211B-0D8D-4284-8132-E3FDCE811ADF}" type="datetimeFigureOut">
              <a:rPr lang="ar-SA" smtClean="0"/>
              <a:t>28/03/45</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5498587D-4008-41FA-B889-C691747BE63F}" type="slidenum">
              <a:rPr lang="ar-SA" smtClean="0"/>
              <a:t>‹#›</a:t>
            </a:fld>
            <a:endParaRPr lang="ar-SA"/>
          </a:p>
        </p:txBody>
      </p:sp>
    </p:spTree>
    <p:extLst>
      <p:ext uri="{BB962C8B-B14F-4D97-AF65-F5344CB8AC3E}">
        <p14:creationId xmlns:p14="http://schemas.microsoft.com/office/powerpoint/2010/main" val="252061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3932237" cy="1600200"/>
          </a:xfrm>
        </p:spPr>
        <p:txBody>
          <a:bodyPr anchor="b"/>
          <a:lstStyle>
            <a:lvl1pPr>
              <a:defRPr sz="3200"/>
            </a:lvl1pPr>
          </a:lstStyle>
          <a:p>
            <a:r>
              <a:rPr lang="ar-SA"/>
              <a:t>انقر لتحرير نمط العنوان الرئيسي</a:t>
            </a:r>
          </a:p>
        </p:txBody>
      </p:sp>
      <p:sp>
        <p:nvSpPr>
          <p:cNvPr id="3" name="عنصر نائب للصورة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061D211B-0D8D-4284-8132-E3FDCE811ADF}" type="datetimeFigureOut">
              <a:rPr lang="ar-SA" smtClean="0"/>
              <a:t>28/03/45</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5498587D-4008-41FA-B889-C691747BE63F}" type="slidenum">
              <a:rPr lang="ar-SA" smtClean="0"/>
              <a:t>‹#›</a:t>
            </a:fld>
            <a:endParaRPr lang="ar-SA"/>
          </a:p>
        </p:txBody>
      </p:sp>
    </p:spTree>
    <p:extLst>
      <p:ext uri="{BB962C8B-B14F-4D97-AF65-F5344CB8AC3E}">
        <p14:creationId xmlns:p14="http://schemas.microsoft.com/office/powerpoint/2010/main" val="2114552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العنوان الرئيسي</a:t>
            </a:r>
          </a:p>
        </p:txBody>
      </p:sp>
      <p:sp>
        <p:nvSpPr>
          <p:cNvPr id="3" name="عنصر نائب للنص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061D211B-0D8D-4284-8132-E3FDCE811ADF}" type="datetimeFigureOut">
              <a:rPr lang="ar-SA" smtClean="0"/>
              <a:t>28/03/45</a:t>
            </a:fld>
            <a:endParaRPr lang="ar-SA"/>
          </a:p>
        </p:txBody>
      </p:sp>
      <p:sp>
        <p:nvSpPr>
          <p:cNvPr id="5" name="عنصر نائب للتذييل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5498587D-4008-41FA-B889-C691747BE63F}" type="slidenum">
              <a:rPr lang="ar-SA" smtClean="0"/>
              <a:t>‹#›</a:t>
            </a:fld>
            <a:endParaRPr lang="ar-SA"/>
          </a:p>
        </p:txBody>
      </p:sp>
    </p:spTree>
    <p:extLst>
      <p:ext uri="{BB962C8B-B14F-4D97-AF65-F5344CB8AC3E}">
        <p14:creationId xmlns:p14="http://schemas.microsoft.com/office/powerpoint/2010/main" val="704509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OV"/><Relationship Id="rId1" Type="http://schemas.microsoft.com/office/2007/relationships/media" Target="../media/media4.MOV"/><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hyperlink" Target="https://www.un.org/sustainabledevelopment/ar/sustainable-development-goals/"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normAutofit fontScale="90000"/>
          </a:bodyPr>
          <a:lstStyle/>
          <a:p>
            <a:pPr fontAlgn="ctr"/>
            <a:r>
              <a:rPr lang="ar-SA" dirty="0"/>
              <a:t>أسبوع الفضاء العالمي</a:t>
            </a:r>
            <a:br>
              <a:rPr lang="ar-SA" dirty="0"/>
            </a:br>
            <a:br>
              <a:rPr lang="ar-SA" dirty="0"/>
            </a:br>
            <a:endParaRPr lang="ar-SA" dirty="0"/>
          </a:p>
        </p:txBody>
      </p:sp>
      <p:sp>
        <p:nvSpPr>
          <p:cNvPr id="3" name="عنوان فرعي 2"/>
          <p:cNvSpPr>
            <a:spLocks noGrp="1"/>
          </p:cNvSpPr>
          <p:nvPr>
            <p:ph type="subTitle" idx="1"/>
          </p:nvPr>
        </p:nvSpPr>
        <p:spPr/>
        <p:txBody>
          <a:bodyPr/>
          <a:lstStyle/>
          <a:p>
            <a:endParaRPr lang="ar-SA" dirty="0"/>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530" y="2316163"/>
            <a:ext cx="10774017" cy="4959280"/>
          </a:xfrm>
          <a:prstGeom prst="rect">
            <a:avLst/>
          </a:prstGeom>
        </p:spPr>
      </p:pic>
    </p:spTree>
    <p:extLst>
      <p:ext uri="{BB962C8B-B14F-4D97-AF65-F5344CB8AC3E}">
        <p14:creationId xmlns:p14="http://schemas.microsoft.com/office/powerpoint/2010/main" val="465204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مستطيل 25">
            <a:extLst>
              <a:ext uri="{FF2B5EF4-FFF2-40B4-BE49-F238E27FC236}">
                <a16:creationId xmlns:a16="http://schemas.microsoft.com/office/drawing/2014/main" id="{5ABAD265-32D2-F6EE-9485-0FAE463A0323}"/>
              </a:ext>
            </a:extLst>
          </p:cNvPr>
          <p:cNvSpPr/>
          <p:nvPr/>
        </p:nvSpPr>
        <p:spPr>
          <a:xfrm>
            <a:off x="2190750" y="409575"/>
            <a:ext cx="7964488" cy="5880100"/>
          </a:xfrm>
          <a:prstGeom prst="rect">
            <a:avLst/>
          </a:prstGeom>
          <a:noFill/>
        </p:spPr>
        <p:style>
          <a:lnRef idx="2">
            <a:schemeClr val="accent1"/>
          </a:lnRef>
          <a:fillRef idx="1">
            <a:schemeClr val="lt1"/>
          </a:fillRef>
          <a:effectRef idx="0">
            <a:schemeClr val="accent1"/>
          </a:effectRef>
          <a:fontRef idx="minor">
            <a:schemeClr val="dk1"/>
          </a:fontRef>
        </p:style>
        <p:txBody>
          <a:bodyPr rtlCol="1" anchor="ctr"/>
          <a:lstStyle/>
          <a:p>
            <a:pPr algn="ctr">
              <a:defRPr/>
            </a:pPr>
            <a:endParaRPr lang="ar-SA" sz="1350"/>
          </a:p>
        </p:txBody>
      </p:sp>
      <p:sp>
        <p:nvSpPr>
          <p:cNvPr id="30" name="مربع نص 29">
            <a:extLst>
              <a:ext uri="{FF2B5EF4-FFF2-40B4-BE49-F238E27FC236}">
                <a16:creationId xmlns:a16="http://schemas.microsoft.com/office/drawing/2014/main" id="{3BA9666C-D179-D292-444D-46A4469A1BAC}"/>
              </a:ext>
            </a:extLst>
          </p:cNvPr>
          <p:cNvSpPr txBox="1"/>
          <p:nvPr/>
        </p:nvSpPr>
        <p:spPr>
          <a:xfrm>
            <a:off x="4429125" y="2795589"/>
            <a:ext cx="2546350" cy="300037"/>
          </a:xfrm>
          <a:prstGeom prst="rect">
            <a:avLst/>
          </a:prstGeom>
          <a:noFill/>
        </p:spPr>
        <p:txBody>
          <a:bodyPr rtlCol="1">
            <a:spAutoFit/>
          </a:bodyPr>
          <a:lstStyle/>
          <a:p>
            <a:pPr algn="ctr">
              <a:defRPr/>
            </a:pPr>
            <a:r>
              <a:rPr lang="ar-SA" sz="1350" b="1" dirty="0"/>
              <a:t>إدراج صورة فوتوغرافية بحجم الإطار</a:t>
            </a:r>
          </a:p>
        </p:txBody>
      </p:sp>
      <p:pic>
        <p:nvPicPr>
          <p:cNvPr id="2" name="صورة 1">
            <a:extLst>
              <a:ext uri="{FF2B5EF4-FFF2-40B4-BE49-F238E27FC236}">
                <a16:creationId xmlns:a16="http://schemas.microsoft.com/office/drawing/2014/main" id="{A5F1F13C-A149-ADAC-AC4E-7C3E3A5E5F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0751" y="409575"/>
            <a:ext cx="7964488" cy="58801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مستطيل 25">
            <a:extLst>
              <a:ext uri="{FF2B5EF4-FFF2-40B4-BE49-F238E27FC236}">
                <a16:creationId xmlns:a16="http://schemas.microsoft.com/office/drawing/2014/main" id="{839BED27-9E9B-961C-B11A-D7D658F84DE9}"/>
              </a:ext>
            </a:extLst>
          </p:cNvPr>
          <p:cNvSpPr/>
          <p:nvPr/>
        </p:nvSpPr>
        <p:spPr>
          <a:xfrm>
            <a:off x="2190750" y="409575"/>
            <a:ext cx="7964488" cy="5880100"/>
          </a:xfrm>
          <a:prstGeom prst="rect">
            <a:avLst/>
          </a:prstGeom>
          <a:noFill/>
        </p:spPr>
        <p:style>
          <a:lnRef idx="2">
            <a:schemeClr val="accent1"/>
          </a:lnRef>
          <a:fillRef idx="1">
            <a:schemeClr val="lt1"/>
          </a:fillRef>
          <a:effectRef idx="0">
            <a:schemeClr val="accent1"/>
          </a:effectRef>
          <a:fontRef idx="minor">
            <a:schemeClr val="dk1"/>
          </a:fontRef>
        </p:style>
        <p:txBody>
          <a:bodyPr rtlCol="1" anchor="ctr"/>
          <a:lstStyle/>
          <a:p>
            <a:pPr algn="ctr">
              <a:defRPr/>
            </a:pPr>
            <a:endParaRPr lang="ar-SA" sz="1350"/>
          </a:p>
        </p:txBody>
      </p:sp>
      <p:sp>
        <p:nvSpPr>
          <p:cNvPr id="30" name="مربع نص 29">
            <a:extLst>
              <a:ext uri="{FF2B5EF4-FFF2-40B4-BE49-F238E27FC236}">
                <a16:creationId xmlns:a16="http://schemas.microsoft.com/office/drawing/2014/main" id="{777D7416-2D7F-E1BB-D6F5-BFF56B90E639}"/>
              </a:ext>
            </a:extLst>
          </p:cNvPr>
          <p:cNvSpPr txBox="1"/>
          <p:nvPr/>
        </p:nvSpPr>
        <p:spPr>
          <a:xfrm>
            <a:off x="4429125" y="2795589"/>
            <a:ext cx="2546350" cy="300037"/>
          </a:xfrm>
          <a:prstGeom prst="rect">
            <a:avLst/>
          </a:prstGeom>
          <a:noFill/>
        </p:spPr>
        <p:txBody>
          <a:bodyPr rtlCol="1">
            <a:spAutoFit/>
          </a:bodyPr>
          <a:lstStyle/>
          <a:p>
            <a:pPr algn="ctr">
              <a:defRPr/>
            </a:pPr>
            <a:r>
              <a:rPr lang="ar-SA" sz="1350" b="1" dirty="0"/>
              <a:t>إدراج صورة فوتوغرافية بحجم الإطار</a:t>
            </a:r>
          </a:p>
        </p:txBody>
      </p:sp>
      <p:pic>
        <p:nvPicPr>
          <p:cNvPr id="2" name="صورة 1">
            <a:extLst>
              <a:ext uri="{FF2B5EF4-FFF2-40B4-BE49-F238E27FC236}">
                <a16:creationId xmlns:a16="http://schemas.microsoft.com/office/drawing/2014/main" id="{4A6B9E09-188F-BDBF-AAB8-0C9BDC9EBF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0750" y="409576"/>
            <a:ext cx="7964488" cy="588009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مستطيل 25">
            <a:extLst>
              <a:ext uri="{FF2B5EF4-FFF2-40B4-BE49-F238E27FC236}">
                <a16:creationId xmlns:a16="http://schemas.microsoft.com/office/drawing/2014/main" id="{51BFE00D-23FE-9230-24DB-E2EA5056BB8C}"/>
              </a:ext>
            </a:extLst>
          </p:cNvPr>
          <p:cNvSpPr/>
          <p:nvPr/>
        </p:nvSpPr>
        <p:spPr>
          <a:xfrm>
            <a:off x="2190750" y="409575"/>
            <a:ext cx="7964488" cy="5880100"/>
          </a:xfrm>
          <a:prstGeom prst="rect">
            <a:avLst/>
          </a:prstGeom>
          <a:noFill/>
        </p:spPr>
        <p:style>
          <a:lnRef idx="2">
            <a:schemeClr val="accent1"/>
          </a:lnRef>
          <a:fillRef idx="1">
            <a:schemeClr val="lt1"/>
          </a:fillRef>
          <a:effectRef idx="0">
            <a:schemeClr val="accent1"/>
          </a:effectRef>
          <a:fontRef idx="minor">
            <a:schemeClr val="dk1"/>
          </a:fontRef>
        </p:style>
        <p:txBody>
          <a:bodyPr rtlCol="1" anchor="ctr"/>
          <a:lstStyle/>
          <a:p>
            <a:pPr algn="ctr">
              <a:defRPr/>
            </a:pPr>
            <a:endParaRPr lang="ar-SA" sz="1350"/>
          </a:p>
        </p:txBody>
      </p:sp>
      <p:sp>
        <p:nvSpPr>
          <p:cNvPr id="30" name="مربع نص 29">
            <a:extLst>
              <a:ext uri="{FF2B5EF4-FFF2-40B4-BE49-F238E27FC236}">
                <a16:creationId xmlns:a16="http://schemas.microsoft.com/office/drawing/2014/main" id="{6AF4C6BC-1B24-6838-B0C3-9A6BEF992DDB}"/>
              </a:ext>
            </a:extLst>
          </p:cNvPr>
          <p:cNvSpPr txBox="1"/>
          <p:nvPr/>
        </p:nvSpPr>
        <p:spPr>
          <a:xfrm>
            <a:off x="4429125" y="2795589"/>
            <a:ext cx="2546350" cy="300037"/>
          </a:xfrm>
          <a:prstGeom prst="rect">
            <a:avLst/>
          </a:prstGeom>
          <a:noFill/>
        </p:spPr>
        <p:txBody>
          <a:bodyPr rtlCol="1">
            <a:spAutoFit/>
          </a:bodyPr>
          <a:lstStyle/>
          <a:p>
            <a:pPr algn="ctr">
              <a:defRPr/>
            </a:pPr>
            <a:r>
              <a:rPr lang="ar-SA" sz="1350" b="1" dirty="0"/>
              <a:t>إدراج صورة فوتوغرافية بحجم الإطار</a:t>
            </a:r>
          </a:p>
        </p:txBody>
      </p:sp>
      <p:pic>
        <p:nvPicPr>
          <p:cNvPr id="2" name="trim.6F423BCB-2E8D-4295-88BB-ADDA4B78CF23.MOV">
            <a:hlinkClick r:id="" action="ppaction://media"/>
            <a:extLst>
              <a:ext uri="{FF2B5EF4-FFF2-40B4-BE49-F238E27FC236}">
                <a16:creationId xmlns:a16="http://schemas.microsoft.com/office/drawing/2014/main" id="{B6DAEAF4-0336-1B7A-E56D-A518D41FAA3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90750" y="409575"/>
            <a:ext cx="7964488" cy="5880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مستطيل 25">
            <a:extLst>
              <a:ext uri="{FF2B5EF4-FFF2-40B4-BE49-F238E27FC236}">
                <a16:creationId xmlns:a16="http://schemas.microsoft.com/office/drawing/2014/main" id="{D3EDB877-E00E-5318-7C92-9A4DE9874649}"/>
              </a:ext>
            </a:extLst>
          </p:cNvPr>
          <p:cNvSpPr/>
          <p:nvPr/>
        </p:nvSpPr>
        <p:spPr>
          <a:xfrm>
            <a:off x="2190750" y="409575"/>
            <a:ext cx="7964488" cy="5880100"/>
          </a:xfrm>
          <a:prstGeom prst="rect">
            <a:avLst/>
          </a:prstGeom>
          <a:noFill/>
        </p:spPr>
        <p:style>
          <a:lnRef idx="2">
            <a:schemeClr val="accent1"/>
          </a:lnRef>
          <a:fillRef idx="1">
            <a:schemeClr val="lt1"/>
          </a:fillRef>
          <a:effectRef idx="0">
            <a:schemeClr val="accent1"/>
          </a:effectRef>
          <a:fontRef idx="minor">
            <a:schemeClr val="dk1"/>
          </a:fontRef>
        </p:style>
        <p:txBody>
          <a:bodyPr rtlCol="1" anchor="ctr"/>
          <a:lstStyle/>
          <a:p>
            <a:pPr algn="ctr">
              <a:defRPr/>
            </a:pPr>
            <a:endParaRPr lang="ar-SA" sz="1350"/>
          </a:p>
        </p:txBody>
      </p:sp>
      <p:sp>
        <p:nvSpPr>
          <p:cNvPr id="30" name="مربع نص 29">
            <a:extLst>
              <a:ext uri="{FF2B5EF4-FFF2-40B4-BE49-F238E27FC236}">
                <a16:creationId xmlns:a16="http://schemas.microsoft.com/office/drawing/2014/main" id="{B7380C1E-1651-DC22-F39C-166CC7733C11}"/>
              </a:ext>
            </a:extLst>
          </p:cNvPr>
          <p:cNvSpPr txBox="1"/>
          <p:nvPr/>
        </p:nvSpPr>
        <p:spPr>
          <a:xfrm>
            <a:off x="4429125" y="2795589"/>
            <a:ext cx="2546350" cy="300037"/>
          </a:xfrm>
          <a:prstGeom prst="rect">
            <a:avLst/>
          </a:prstGeom>
          <a:noFill/>
        </p:spPr>
        <p:txBody>
          <a:bodyPr rtlCol="1">
            <a:spAutoFit/>
          </a:bodyPr>
          <a:lstStyle/>
          <a:p>
            <a:pPr algn="ctr">
              <a:defRPr/>
            </a:pPr>
            <a:r>
              <a:rPr lang="ar-SA" sz="1350" b="1" dirty="0"/>
              <a:t>إدراج صورة فوتوغرافية بحجم الإطار</a:t>
            </a:r>
          </a:p>
        </p:txBody>
      </p:sp>
      <p:pic>
        <p:nvPicPr>
          <p:cNvPr id="2" name="trim.18EE08D5-570A-48A5-B250-7A3010ECDA91.MOV">
            <a:hlinkClick r:id="" action="ppaction://media"/>
            <a:extLst>
              <a:ext uri="{FF2B5EF4-FFF2-40B4-BE49-F238E27FC236}">
                <a16:creationId xmlns:a16="http://schemas.microsoft.com/office/drawing/2014/main" id="{CF197595-01E5-5372-9F57-E1C97368C4D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90750" y="409576"/>
            <a:ext cx="7964488" cy="58800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مستطيل 25">
            <a:extLst>
              <a:ext uri="{FF2B5EF4-FFF2-40B4-BE49-F238E27FC236}">
                <a16:creationId xmlns:a16="http://schemas.microsoft.com/office/drawing/2014/main" id="{189D2D45-A4CE-4CF8-55E7-9C6C59800687}"/>
              </a:ext>
            </a:extLst>
          </p:cNvPr>
          <p:cNvSpPr/>
          <p:nvPr/>
        </p:nvSpPr>
        <p:spPr>
          <a:xfrm>
            <a:off x="2190750" y="409575"/>
            <a:ext cx="7964488" cy="5880100"/>
          </a:xfrm>
          <a:prstGeom prst="rect">
            <a:avLst/>
          </a:prstGeom>
          <a:noFill/>
        </p:spPr>
        <p:style>
          <a:lnRef idx="2">
            <a:schemeClr val="accent1"/>
          </a:lnRef>
          <a:fillRef idx="1">
            <a:schemeClr val="lt1"/>
          </a:fillRef>
          <a:effectRef idx="0">
            <a:schemeClr val="accent1"/>
          </a:effectRef>
          <a:fontRef idx="minor">
            <a:schemeClr val="dk1"/>
          </a:fontRef>
        </p:style>
        <p:txBody>
          <a:bodyPr rtlCol="1" anchor="ctr"/>
          <a:lstStyle/>
          <a:p>
            <a:pPr algn="ctr">
              <a:defRPr/>
            </a:pPr>
            <a:endParaRPr lang="ar-SA" sz="1350"/>
          </a:p>
        </p:txBody>
      </p:sp>
      <p:sp>
        <p:nvSpPr>
          <p:cNvPr id="30" name="مربع نص 29">
            <a:extLst>
              <a:ext uri="{FF2B5EF4-FFF2-40B4-BE49-F238E27FC236}">
                <a16:creationId xmlns:a16="http://schemas.microsoft.com/office/drawing/2014/main" id="{BA3CD022-FF49-D50E-8FBE-CE5BE6846D0C}"/>
              </a:ext>
            </a:extLst>
          </p:cNvPr>
          <p:cNvSpPr txBox="1"/>
          <p:nvPr/>
        </p:nvSpPr>
        <p:spPr>
          <a:xfrm>
            <a:off x="4429125" y="2795589"/>
            <a:ext cx="2546350" cy="300037"/>
          </a:xfrm>
          <a:prstGeom prst="rect">
            <a:avLst/>
          </a:prstGeom>
          <a:noFill/>
        </p:spPr>
        <p:txBody>
          <a:bodyPr rtlCol="1">
            <a:spAutoFit/>
          </a:bodyPr>
          <a:lstStyle/>
          <a:p>
            <a:pPr algn="ctr">
              <a:defRPr/>
            </a:pPr>
            <a:r>
              <a:rPr lang="ar-SA" sz="1350" b="1" dirty="0"/>
              <a:t>إدراج صورة فوتوغرافية بحجم الإطار</a:t>
            </a:r>
          </a:p>
        </p:txBody>
      </p:sp>
      <p:pic>
        <p:nvPicPr>
          <p:cNvPr id="2" name="trim.4D814B31-7186-408F-B283-2CA58FFEC37B.MOV">
            <a:hlinkClick r:id="" action="ppaction://media"/>
            <a:extLst>
              <a:ext uri="{FF2B5EF4-FFF2-40B4-BE49-F238E27FC236}">
                <a16:creationId xmlns:a16="http://schemas.microsoft.com/office/drawing/2014/main" id="{A37212D0-562E-E3C9-2940-18469ABB7A9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90750" y="409575"/>
            <a:ext cx="7964488" cy="58801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a:t>اهداف الفضاء العالمي</a:t>
            </a:r>
          </a:p>
        </p:txBody>
      </p:sp>
      <p:sp>
        <p:nvSpPr>
          <p:cNvPr id="3" name="عنصر نائب للمحتوى 2"/>
          <p:cNvSpPr>
            <a:spLocks noGrp="1"/>
          </p:cNvSpPr>
          <p:nvPr>
            <p:ph idx="1"/>
          </p:nvPr>
        </p:nvSpPr>
        <p:spPr/>
        <p:txBody>
          <a:bodyPr/>
          <a:lstStyle/>
          <a:p>
            <a:r>
              <a:rPr lang="ar-SA" dirty="0"/>
              <a:t>دشن مكتب الأمم المتحدة لشؤون الفضاء الخارجي، بالتعاون مع وكالة الفضاء الصينية، برنامجا تستفيد بموجبه الدول الأعضاء في الأمم المتحدة من المهارات التكنولوجية والإبداعية لحكومة الصين في ما يتصل بالمساهمة في تحقيق </a:t>
            </a:r>
            <a:r>
              <a:rPr lang="ar-SA" dirty="0">
                <a:hlinkClick r:id="rId2"/>
              </a:rPr>
              <a:t>الأهداف الـ17 للتنمية المستدامة</a:t>
            </a:r>
            <a:r>
              <a:rPr lang="ar-SA" dirty="0"/>
              <a:t> من خلال إتاحة الفضاء.</a:t>
            </a:r>
          </a:p>
          <a:p>
            <a:r>
              <a:rPr lang="ar-SA" dirty="0"/>
              <a:t> </a:t>
            </a:r>
          </a:p>
          <a:p>
            <a:r>
              <a:rPr lang="ar-SA" dirty="0"/>
              <a:t>أسبوع الفضاء العالمي هو وقت تكريم التقدم العلمي في استكشاف الفضاء واستخدامه في خدمة البشرية."</a:t>
            </a:r>
          </a:p>
        </p:txBody>
      </p:sp>
    </p:spTree>
    <p:extLst>
      <p:ext uri="{BB962C8B-B14F-4D97-AF65-F5344CB8AC3E}">
        <p14:creationId xmlns:p14="http://schemas.microsoft.com/office/powerpoint/2010/main" val="682746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a:t>عبارات عن الفضاء </a:t>
            </a:r>
          </a:p>
        </p:txBody>
      </p:sp>
      <p:sp>
        <p:nvSpPr>
          <p:cNvPr id="3" name="عنصر نائب للمحتوى 2"/>
          <p:cNvSpPr>
            <a:spLocks noGrp="1"/>
          </p:cNvSpPr>
          <p:nvPr>
            <p:ph idx="1"/>
          </p:nvPr>
        </p:nvSpPr>
        <p:spPr/>
        <p:txBody>
          <a:bodyPr/>
          <a:lstStyle/>
          <a:p>
            <a:r>
              <a:rPr lang="ar-SA" dirty="0"/>
              <a:t>أسبوع الفضاء العالمي 2023 هو مناسبة هامة تم إقرارها من قبل الجمعية العامة للأمم المتحدة في ديسمبر 1999، وتُعنى بالاحتفال بإسهامات تكنولوجيا وعلوم الفضاء في تحسين جودة حياة البشر، يُعتبر هذا الأسبوع واحدًا من أكبر الفعاليات العالمية السنوية المخصصة للفضاء.</a:t>
            </a:r>
          </a:p>
          <a:p>
            <a:r>
              <a:rPr lang="ar-SA" dirty="0"/>
              <a:t>إن أسبوع الفضاء العالمي يسعى إلى تشجيع الوعي بأهمية الفضاء وتأثيره الإيجابي على </a:t>
            </a:r>
            <a:r>
              <a:rPr lang="ar-SA" dirty="0" err="1"/>
              <a:t>حياتنان</a:t>
            </a:r>
            <a:r>
              <a:rPr lang="ar-SA" dirty="0"/>
              <a:t> كما يهدف إلى </a:t>
            </a:r>
            <a:r>
              <a:rPr lang="ar-SA" dirty="0" err="1"/>
              <a:t>تلهيم</a:t>
            </a:r>
            <a:r>
              <a:rPr lang="ar-SA" dirty="0"/>
              <a:t> الشباب ودعم تعليم العلوم والتكنولوجيا في مجال الفضاء، تُنظم فعالياته بالتعاون مع مكتب الأمم المتحدة لشؤون الفضاء الخارجي.</a:t>
            </a:r>
          </a:p>
          <a:p>
            <a:endParaRPr lang="ar-SA" dirty="0"/>
          </a:p>
        </p:txBody>
      </p:sp>
    </p:spTree>
    <p:extLst>
      <p:ext uri="{BB962C8B-B14F-4D97-AF65-F5344CB8AC3E}">
        <p14:creationId xmlns:p14="http://schemas.microsoft.com/office/powerpoint/2010/main" val="3163073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b="1" dirty="0"/>
              <a:t>اقتباسات عن الفضاء والنجوم</a:t>
            </a:r>
            <a:br>
              <a:rPr lang="ar-SA" dirty="0"/>
            </a:br>
            <a:endParaRPr lang="ar-SA" dirty="0"/>
          </a:p>
        </p:txBody>
      </p:sp>
      <p:sp>
        <p:nvSpPr>
          <p:cNvPr id="3" name="عنصر نائب للمحتوى 2"/>
          <p:cNvSpPr>
            <a:spLocks noGrp="1"/>
          </p:cNvSpPr>
          <p:nvPr>
            <p:ph idx="1"/>
          </p:nvPr>
        </p:nvSpPr>
        <p:spPr/>
        <p:txBody>
          <a:bodyPr>
            <a:normAutofit fontScale="70000" lnSpcReduction="20000"/>
          </a:bodyPr>
          <a:lstStyle/>
          <a:p>
            <a:r>
              <a:rPr lang="ar-SA" dirty="0"/>
              <a:t>نحن من نحب أن نصطاد الأحلام من الفضاء الواسع.</a:t>
            </a:r>
          </a:p>
          <a:p>
            <a:r>
              <a:rPr lang="ar-SA" dirty="0"/>
              <a:t>هل لي بأن أرقى إليك لأسألك من ذا الذي أهداك أجمل صورة وحباك نورا في الفضاء وجملك.</a:t>
            </a:r>
          </a:p>
          <a:p>
            <a:r>
              <a:rPr lang="ar-SA" dirty="0"/>
              <a:t>بوح لعل همسنا لقلوبنا في الخفاء أجمل من البوح في عالم الفضاء.</a:t>
            </a:r>
          </a:p>
          <a:p>
            <a:r>
              <a:rPr lang="ar-SA" dirty="0"/>
              <a:t>سيبقى حبك أجمل حب حملته في الخفاء وستبقى شخصا خياليا يشبه قصص أهل الفضاء.</a:t>
            </a:r>
          </a:p>
          <a:p>
            <a:r>
              <a:rPr lang="ar-SA" dirty="0"/>
              <a:t>حملت من الأخلاق لطفا نادرا يأبى الأصيل تبدلا وتغيرا زرعت بأرض الخير أجمل زهرة من طيبها كل الفضاء تعطرا.</a:t>
            </a:r>
          </a:p>
          <a:p>
            <a:r>
              <a:rPr lang="ar-SA" dirty="0"/>
              <a:t>لماذا أنت هنا لا أعرف، أنا أصلا لا اعرف مبرر لوجودي في هذا المكان ربما هو القدر ف نحن أرواح يا صديقي تتطاير في هذا الفضاء.</a:t>
            </a:r>
          </a:p>
          <a:p>
            <a:r>
              <a:rPr lang="ar-SA" dirty="0"/>
              <a:t>أحدق في خيوط الضوء المعلق في الفضاء الصامت، مكافحا من أجل رؤية ما </a:t>
            </a:r>
            <a:r>
              <a:rPr lang="ar-SA" dirty="0" err="1"/>
              <a:t>فى</a:t>
            </a:r>
            <a:r>
              <a:rPr lang="ar-SA" dirty="0"/>
              <a:t> </a:t>
            </a:r>
            <a:r>
              <a:rPr lang="ar-SA" dirty="0" err="1"/>
              <a:t>قلبى</a:t>
            </a:r>
            <a:r>
              <a:rPr lang="ar-SA" dirty="0"/>
              <a:t>، ماذا كنت أريد، وماذا أراد الاخرون مني، لكني لم أجد الأجوبة أبدا، أحيانا أكون على شفا الوصول وأحاول الإمساك بخيوط الضوء، لكن أصابعي لا تلامس شيئا.</a:t>
            </a:r>
          </a:p>
          <a:p>
            <a:r>
              <a:rPr lang="ar-SA" dirty="0"/>
              <a:t>بحاجة لمكان فارغ وسط غابة عميقة لا يأتيها سوى ليل وسمائها </a:t>
            </a:r>
            <a:r>
              <a:rPr lang="ar-SA" dirty="0" err="1"/>
              <a:t>ممتلئه</a:t>
            </a:r>
            <a:r>
              <a:rPr lang="ar-SA" dirty="0"/>
              <a:t> بمعالم الفضاء أريد أن أضيع هناك ولا يجدني أحدهم.</a:t>
            </a:r>
          </a:p>
          <a:p>
            <a:r>
              <a:rPr lang="ar-SA" b="1" dirty="0" err="1"/>
              <a:t>صو</a:t>
            </a:r>
            <a:endParaRPr lang="ar-SA" dirty="0"/>
          </a:p>
          <a:p>
            <a:endParaRPr lang="ar-SA" dirty="0"/>
          </a:p>
        </p:txBody>
      </p:sp>
    </p:spTree>
    <p:extLst>
      <p:ext uri="{BB962C8B-B14F-4D97-AF65-F5344CB8AC3E}">
        <p14:creationId xmlns:p14="http://schemas.microsoft.com/office/powerpoint/2010/main" val="4262734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a:t>نشاهد مقطع عن يوم العالمي الفضاء </a:t>
            </a:r>
          </a:p>
        </p:txBody>
      </p:sp>
      <p:pic>
        <p:nvPicPr>
          <p:cNvPr id="11" name="Download (2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03977" y="1363807"/>
            <a:ext cx="8956386" cy="4861502"/>
          </a:xfrm>
        </p:spPr>
      </p:pic>
    </p:spTree>
    <p:extLst>
      <p:ext uri="{BB962C8B-B14F-4D97-AF65-F5344CB8AC3E}">
        <p14:creationId xmlns:p14="http://schemas.microsoft.com/office/powerpoint/2010/main" val="8241920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a:latin typeface="Andalus" panose="02020603050405020304" pitchFamily="18" charset="-78"/>
                <a:cs typeface="Andalus" panose="02020603050405020304" pitchFamily="18" charset="-78"/>
              </a:rPr>
              <a:t>مشاركه الطالبة \ مدرسه\ صف\</a:t>
            </a:r>
          </a:p>
        </p:txBody>
      </p:sp>
      <p:sp>
        <p:nvSpPr>
          <p:cNvPr id="3" name="عنصر نائب للمحتوى 2"/>
          <p:cNvSpPr>
            <a:spLocks noGrp="1"/>
          </p:cNvSpPr>
          <p:nvPr>
            <p:ph idx="1"/>
          </p:nvPr>
        </p:nvSpPr>
        <p:spPr/>
        <p:txBody>
          <a:bodyPr/>
          <a:lstStyle/>
          <a:p>
            <a:r>
              <a:rPr lang="ar-SA" dirty="0" err="1">
                <a:latin typeface="Andalus" panose="02020603050405020304" pitchFamily="18" charset="-78"/>
                <a:cs typeface="Andalus" panose="02020603050405020304" pitchFamily="18" charset="-78"/>
              </a:rPr>
              <a:t>ميلاف</a:t>
            </a:r>
            <a:r>
              <a:rPr lang="ar-SA" dirty="0">
                <a:latin typeface="Andalus" panose="02020603050405020304" pitchFamily="18" charset="-78"/>
                <a:cs typeface="Andalus" panose="02020603050405020304" pitchFamily="18" charset="-78"/>
              </a:rPr>
              <a:t>  بنت محمد  سعد البلوي \ </a:t>
            </a:r>
            <a:r>
              <a:rPr lang="ar-SA" dirty="0" err="1">
                <a:latin typeface="Andalus" panose="02020603050405020304" pitchFamily="18" charset="-78"/>
                <a:cs typeface="Andalus" panose="02020603050405020304" pitchFamily="18" charset="-78"/>
              </a:rPr>
              <a:t>متوسطه</a:t>
            </a:r>
            <a:r>
              <a:rPr lang="ar-SA" dirty="0">
                <a:latin typeface="Andalus" panose="02020603050405020304" pitchFamily="18" charset="-78"/>
                <a:cs typeface="Andalus" panose="02020603050405020304" pitchFamily="18" charset="-78"/>
              </a:rPr>
              <a:t> </a:t>
            </a:r>
            <a:r>
              <a:rPr lang="ar-SA" dirty="0" err="1">
                <a:latin typeface="Andalus" panose="02020603050405020304" pitchFamily="18" charset="-78"/>
                <a:cs typeface="Andalus" panose="02020603050405020304" pitchFamily="18" charset="-78"/>
              </a:rPr>
              <a:t>الثالثه</a:t>
            </a:r>
            <a:r>
              <a:rPr lang="ar-SA" dirty="0">
                <a:latin typeface="Andalus" panose="02020603050405020304" pitchFamily="18" charset="-78"/>
                <a:cs typeface="Andalus" panose="02020603050405020304" pitchFamily="18" charset="-78"/>
              </a:rPr>
              <a:t> \ 3\3</a:t>
            </a:r>
            <a:r>
              <a:rPr lang="ar-SA" dirty="0"/>
              <a:t> </a:t>
            </a:r>
          </a:p>
        </p:txBody>
      </p:sp>
    </p:spTree>
    <p:extLst>
      <p:ext uri="{BB962C8B-B14F-4D97-AF65-F5344CB8AC3E}">
        <p14:creationId xmlns:p14="http://schemas.microsoft.com/office/powerpoint/2010/main" val="1209377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8242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جدول 16">
            <a:extLst>
              <a:ext uri="{FF2B5EF4-FFF2-40B4-BE49-F238E27FC236}">
                <a16:creationId xmlns:a16="http://schemas.microsoft.com/office/drawing/2014/main" id="{152E2865-B523-F1DD-AF5E-2248C5F760AD}"/>
              </a:ext>
            </a:extLst>
          </p:cNvPr>
          <p:cNvGraphicFramePr>
            <a:graphicFrameLocks noGrp="1"/>
          </p:cNvGraphicFramePr>
          <p:nvPr/>
        </p:nvGraphicFramePr>
        <p:xfrm>
          <a:off x="1993900" y="2273300"/>
          <a:ext cx="8153400" cy="2580036"/>
        </p:xfrm>
        <a:graphic>
          <a:graphicData uri="http://schemas.openxmlformats.org/drawingml/2006/table">
            <a:tbl>
              <a:tblPr rtl="1" firstRow="1" bandRow="1">
                <a:tableStyleId>{5C22544A-7EE6-4342-B048-85BDC9FD1C3A}</a:tableStyleId>
              </a:tblPr>
              <a:tblGrid>
                <a:gridCol w="1863146">
                  <a:extLst>
                    <a:ext uri="{9D8B030D-6E8A-4147-A177-3AD203B41FA5}">
                      <a16:colId xmlns:a16="http://schemas.microsoft.com/office/drawing/2014/main" val="20000"/>
                    </a:ext>
                  </a:extLst>
                </a:gridCol>
                <a:gridCol w="3563908">
                  <a:extLst>
                    <a:ext uri="{9D8B030D-6E8A-4147-A177-3AD203B41FA5}">
                      <a16:colId xmlns:a16="http://schemas.microsoft.com/office/drawing/2014/main" val="20001"/>
                    </a:ext>
                  </a:extLst>
                </a:gridCol>
                <a:gridCol w="1785255">
                  <a:extLst>
                    <a:ext uri="{9D8B030D-6E8A-4147-A177-3AD203B41FA5}">
                      <a16:colId xmlns:a16="http://schemas.microsoft.com/office/drawing/2014/main" val="20002"/>
                    </a:ext>
                  </a:extLst>
                </a:gridCol>
                <a:gridCol w="941091">
                  <a:extLst>
                    <a:ext uri="{9D8B030D-6E8A-4147-A177-3AD203B41FA5}">
                      <a16:colId xmlns:a16="http://schemas.microsoft.com/office/drawing/2014/main" val="20003"/>
                    </a:ext>
                  </a:extLst>
                </a:gridCol>
              </a:tblGrid>
              <a:tr h="586821">
                <a:tc gridSpan="4">
                  <a:txBody>
                    <a:bodyPr/>
                    <a:lstStyle/>
                    <a:p>
                      <a:pPr algn="ctr" rtl="1"/>
                      <a:r>
                        <a:rPr lang="ar-SA" sz="2300" b="0" dirty="0">
                          <a:solidFill>
                            <a:schemeClr val="tx1"/>
                          </a:solidFill>
                          <a:cs typeface="Fanan" pitchFamily="2" charset="-78"/>
                        </a:rPr>
                        <a:t>تقرير برنامج</a:t>
                      </a:r>
                    </a:p>
                  </a:txBody>
                  <a:tcPr marL="68586" marR="68586"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pPr rtl="1"/>
                      <a:endParaRPr lang="ar-SA" dirty="0"/>
                    </a:p>
                  </a:txBody>
                  <a:tcPr/>
                </a:tc>
                <a:tc hMerge="1">
                  <a:txBody>
                    <a:bodyPr/>
                    <a:lstStyle/>
                    <a:p>
                      <a:pPr rtl="1"/>
                      <a:endParaRPr lang="ar-SA" dirty="0"/>
                    </a:p>
                  </a:txBody>
                  <a:tcPr/>
                </a:tc>
                <a:tc hMerge="1">
                  <a:txBody>
                    <a:bodyPr/>
                    <a:lstStyle/>
                    <a:p>
                      <a:pPr rtl="1"/>
                      <a:endParaRPr lang="ar-SA" dirty="0"/>
                    </a:p>
                  </a:txBody>
                  <a:tcPr/>
                </a:tc>
                <a:extLst>
                  <a:ext uri="{0D108BD9-81ED-4DB2-BD59-A6C34878D82A}">
                    <a16:rowId xmlns:a16="http://schemas.microsoft.com/office/drawing/2014/main" val="10000"/>
                  </a:ext>
                </a:extLst>
              </a:tr>
              <a:tr h="654071">
                <a:tc>
                  <a:txBody>
                    <a:bodyPr/>
                    <a:lstStyle/>
                    <a:p>
                      <a:pPr algn="ctr" rtl="1"/>
                      <a:r>
                        <a:rPr lang="ar-SA" sz="2300" dirty="0">
                          <a:solidFill>
                            <a:schemeClr val="tx1"/>
                          </a:solidFill>
                          <a:cs typeface="AL-Mohanad Bold" pitchFamily="2" charset="-78"/>
                        </a:rPr>
                        <a:t>اسم المدرسة</a:t>
                      </a:r>
                    </a:p>
                  </a:txBody>
                  <a:tcPr marL="68586" marR="68586"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gridSpan="3">
                  <a:txBody>
                    <a:bodyPr/>
                    <a:lstStyle/>
                    <a:p>
                      <a:pPr algn="ctr" rtl="1"/>
                      <a:endParaRPr lang="ar-SA" sz="2300" dirty="0">
                        <a:solidFill>
                          <a:schemeClr val="tx1"/>
                        </a:solidFill>
                      </a:endParaRPr>
                    </a:p>
                  </a:txBody>
                  <a:tcPr marL="68586" marR="68586"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rtl="1"/>
                      <a:endParaRPr lang="ar-S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rtl="1"/>
                      <a:endParaRPr lang="ar-S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73158">
                <a:tc>
                  <a:txBody>
                    <a:bodyPr/>
                    <a:lstStyle/>
                    <a:p>
                      <a:pPr algn="ctr" rtl="1"/>
                      <a:r>
                        <a:rPr lang="ar-SA" sz="2300" dirty="0">
                          <a:solidFill>
                            <a:schemeClr val="tx1"/>
                          </a:solidFill>
                          <a:cs typeface="AL-Mohanad Bold" pitchFamily="2" charset="-78"/>
                        </a:rPr>
                        <a:t>اسم البرنامج</a:t>
                      </a:r>
                    </a:p>
                  </a:txBody>
                  <a:tcPr marL="68586" marR="68586"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1"/>
                      <a:r>
                        <a:rPr lang="ar-SA" sz="2300">
                          <a:solidFill>
                            <a:schemeClr val="tx1"/>
                          </a:solidFill>
                        </a:rPr>
                        <a:t>الفضاء وريادة الاعمال ٢٠٢٣</a:t>
                      </a:r>
                      <a:endParaRPr lang="ar-SA" sz="2300" dirty="0">
                        <a:solidFill>
                          <a:schemeClr val="tx1"/>
                        </a:solidFill>
                      </a:endParaRPr>
                    </a:p>
                  </a:txBody>
                  <a:tcPr marL="68586" marR="68586"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685800" rtl="1" eaLnBrk="1" latinLnBrk="0" hangingPunct="1"/>
                      <a:r>
                        <a:rPr lang="ar-SA" sz="2300" kern="1200" dirty="0">
                          <a:solidFill>
                            <a:schemeClr val="tx1"/>
                          </a:solidFill>
                          <a:latin typeface="+mn-lt"/>
                          <a:ea typeface="+mn-ea"/>
                          <a:cs typeface="AL-Mohanad Bold" pitchFamily="2" charset="-78"/>
                        </a:rPr>
                        <a:t>عدد المستفيدين</a:t>
                      </a:r>
                    </a:p>
                  </a:txBody>
                  <a:tcPr marL="68586" marR="68586"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1"/>
                      <a:r>
                        <a:rPr lang="ar-SA" sz="900">
                          <a:solidFill>
                            <a:schemeClr val="tx1"/>
                          </a:solidFill>
                        </a:rPr>
                        <a:t>٥٠٣</a:t>
                      </a:r>
                      <a:endParaRPr lang="ar-SA" sz="900" dirty="0">
                        <a:solidFill>
                          <a:schemeClr val="tx1"/>
                        </a:solidFill>
                      </a:endParaRPr>
                    </a:p>
                  </a:txBody>
                  <a:tcPr marL="68586" marR="68586"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757699">
                <a:tc>
                  <a:txBody>
                    <a:bodyPr/>
                    <a:lstStyle/>
                    <a:p>
                      <a:pPr algn="ctr" rtl="1"/>
                      <a:r>
                        <a:rPr lang="ar-SA" sz="2300" dirty="0">
                          <a:solidFill>
                            <a:schemeClr val="tx1"/>
                          </a:solidFill>
                          <a:cs typeface="AL-Mohanad Bold" pitchFamily="2" charset="-78"/>
                        </a:rPr>
                        <a:t>عدد الصور المرفقة</a:t>
                      </a:r>
                    </a:p>
                  </a:txBody>
                  <a:tcPr marL="68586" marR="68586"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gridSpan="3">
                  <a:txBody>
                    <a:bodyPr/>
                    <a:lstStyle/>
                    <a:p>
                      <a:pPr algn="ctr" rtl="1"/>
                      <a:r>
                        <a:rPr lang="ar-SA" sz="2300" kern="1200" dirty="0">
                          <a:solidFill>
                            <a:schemeClr val="tx1"/>
                          </a:solidFill>
                          <a:latin typeface="+mn-lt"/>
                          <a:ea typeface="+mn-ea"/>
                          <a:cs typeface="AL-Mohanad Bold" pitchFamily="2" charset="-78"/>
                        </a:rPr>
                        <a:t>6 صور</a:t>
                      </a:r>
                    </a:p>
                  </a:txBody>
                  <a:tcPr marL="68586" marR="68586"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algn="ctr" defTabSz="685800" rtl="1" eaLnBrk="1" latinLnBrk="0" hangingPunct="1"/>
                      <a:endParaRPr lang="ar-SA" sz="1000" kern="1200" dirty="0">
                        <a:solidFill>
                          <a:schemeClr val="tx1"/>
                        </a:solidFill>
                        <a:latin typeface="+mn-lt"/>
                        <a:ea typeface="+mn-ea"/>
                        <a:cs typeface="AL-Mohanad Bold" pitchFamily="2" charset="-7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rtl="1"/>
                      <a:endParaRPr lang="ar-SA" sz="10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18" name="مربع نص 17">
            <a:extLst>
              <a:ext uri="{FF2B5EF4-FFF2-40B4-BE49-F238E27FC236}">
                <a16:creationId xmlns:a16="http://schemas.microsoft.com/office/drawing/2014/main" id="{C851DDB4-CA02-22E5-CE4B-638426144778}"/>
              </a:ext>
            </a:extLst>
          </p:cNvPr>
          <p:cNvSpPr txBox="1"/>
          <p:nvPr/>
        </p:nvSpPr>
        <p:spPr>
          <a:xfrm>
            <a:off x="2976564" y="4970464"/>
            <a:ext cx="5786437" cy="300037"/>
          </a:xfrm>
          <a:prstGeom prst="rect">
            <a:avLst/>
          </a:prstGeom>
          <a:noFill/>
        </p:spPr>
        <p:txBody>
          <a:bodyPr rtlCol="1">
            <a:spAutoFit/>
          </a:bodyPr>
          <a:lstStyle/>
          <a:p>
            <a:pPr algn="ctr">
              <a:defRPr/>
            </a:pPr>
            <a:r>
              <a:rPr lang="ar-SA" sz="1350" b="1" dirty="0">
                <a:solidFill>
                  <a:srgbClr val="C00000"/>
                </a:solidFill>
              </a:rPr>
              <a:t>إذا كان من متطلبات البرنامج مقطع فيديو، يوضع رابط في مكان أحدى الصور الفوتوغرافية</a:t>
            </a:r>
          </a:p>
        </p:txBody>
      </p:sp>
      <p:sp>
        <p:nvSpPr>
          <p:cNvPr id="2" name="مربع نص 1">
            <a:extLst>
              <a:ext uri="{FF2B5EF4-FFF2-40B4-BE49-F238E27FC236}">
                <a16:creationId xmlns:a16="http://schemas.microsoft.com/office/drawing/2014/main" id="{CE941FD3-DD1D-353D-5239-25F35C85B6FB}"/>
              </a:ext>
            </a:extLst>
          </p:cNvPr>
          <p:cNvSpPr txBox="1"/>
          <p:nvPr/>
        </p:nvSpPr>
        <p:spPr>
          <a:xfrm>
            <a:off x="4972488" y="2933919"/>
            <a:ext cx="2715392" cy="369332"/>
          </a:xfrm>
          <a:prstGeom prst="rect">
            <a:avLst/>
          </a:prstGeom>
          <a:noFill/>
        </p:spPr>
        <p:txBody>
          <a:bodyPr wrap="square" rtlCol="1">
            <a:spAutoFit/>
          </a:bodyPr>
          <a:lstStyle/>
          <a:p>
            <a:pPr algn="r"/>
            <a:r>
              <a:rPr lang="ar-SA"/>
              <a:t>المتوسطة الثالثة تطوير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مستطيل 25">
            <a:extLst>
              <a:ext uri="{FF2B5EF4-FFF2-40B4-BE49-F238E27FC236}">
                <a16:creationId xmlns:a16="http://schemas.microsoft.com/office/drawing/2014/main" id="{91501541-BD91-D65F-490A-561571F740D0}"/>
              </a:ext>
            </a:extLst>
          </p:cNvPr>
          <p:cNvSpPr/>
          <p:nvPr/>
        </p:nvSpPr>
        <p:spPr>
          <a:xfrm>
            <a:off x="2190750" y="409575"/>
            <a:ext cx="7964488" cy="5880100"/>
          </a:xfrm>
          <a:prstGeom prst="rect">
            <a:avLst/>
          </a:prstGeom>
          <a:noFill/>
        </p:spPr>
        <p:style>
          <a:lnRef idx="2">
            <a:schemeClr val="accent1"/>
          </a:lnRef>
          <a:fillRef idx="1">
            <a:schemeClr val="lt1"/>
          </a:fillRef>
          <a:effectRef idx="0">
            <a:schemeClr val="accent1"/>
          </a:effectRef>
          <a:fontRef idx="minor">
            <a:schemeClr val="dk1"/>
          </a:fontRef>
        </p:style>
        <p:txBody>
          <a:bodyPr rtlCol="1" anchor="ctr"/>
          <a:lstStyle/>
          <a:p>
            <a:pPr algn="ctr">
              <a:defRPr/>
            </a:pPr>
            <a:endParaRPr lang="ar-SA" sz="1350"/>
          </a:p>
        </p:txBody>
      </p:sp>
      <p:sp>
        <p:nvSpPr>
          <p:cNvPr id="30" name="مربع نص 29">
            <a:extLst>
              <a:ext uri="{FF2B5EF4-FFF2-40B4-BE49-F238E27FC236}">
                <a16:creationId xmlns:a16="http://schemas.microsoft.com/office/drawing/2014/main" id="{E68BB843-71FB-A1D1-C17B-5B85667EA7D0}"/>
              </a:ext>
            </a:extLst>
          </p:cNvPr>
          <p:cNvSpPr txBox="1"/>
          <p:nvPr/>
        </p:nvSpPr>
        <p:spPr>
          <a:xfrm>
            <a:off x="4429125" y="2795589"/>
            <a:ext cx="2546350" cy="300037"/>
          </a:xfrm>
          <a:prstGeom prst="rect">
            <a:avLst/>
          </a:prstGeom>
          <a:noFill/>
        </p:spPr>
        <p:txBody>
          <a:bodyPr rtlCol="1">
            <a:spAutoFit/>
          </a:bodyPr>
          <a:lstStyle/>
          <a:p>
            <a:pPr algn="ctr">
              <a:defRPr/>
            </a:pPr>
            <a:r>
              <a:rPr lang="ar-SA" sz="1350" b="1" dirty="0"/>
              <a:t>إدراج صورة فوتوغرافية بحجم الإطار</a:t>
            </a:r>
          </a:p>
        </p:txBody>
      </p:sp>
      <p:pic>
        <p:nvPicPr>
          <p:cNvPr id="2" name="صورة 1">
            <a:extLst>
              <a:ext uri="{FF2B5EF4-FFF2-40B4-BE49-F238E27FC236}">
                <a16:creationId xmlns:a16="http://schemas.microsoft.com/office/drawing/2014/main" id="{6482D0E3-2826-2C8F-92B1-73293CA51C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0751" y="409575"/>
            <a:ext cx="7964487" cy="5880100"/>
          </a:xfrm>
          <a:prstGeom prst="rect">
            <a:avLst/>
          </a:prstGeom>
        </p:spPr>
      </p:pic>
    </p:spTree>
  </p:cSld>
  <p:clrMapOvr>
    <a:masterClrMapping/>
  </p:clrMapOvr>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1806</TotalTime>
  <Words>421</Words>
  <Application>Microsoft Office PowerPoint</Application>
  <PresentationFormat>شاشة عريضة</PresentationFormat>
  <Paragraphs>37</Paragraphs>
  <Slides>14</Slides>
  <Notes>0</Notes>
  <HiddenSlides>0</HiddenSlides>
  <MMClips>4</MMClips>
  <ScaleCrop>false</ScaleCrop>
  <HeadingPairs>
    <vt:vector size="6" baseType="variant">
      <vt:variant>
        <vt:lpstr>الخطوط المستخدمة</vt:lpstr>
      </vt:variant>
      <vt:variant>
        <vt:i4>4</vt:i4>
      </vt:variant>
      <vt:variant>
        <vt:lpstr>نسق</vt:lpstr>
      </vt:variant>
      <vt:variant>
        <vt:i4>1</vt:i4>
      </vt:variant>
      <vt:variant>
        <vt:lpstr>عناوين الشرائح</vt:lpstr>
      </vt:variant>
      <vt:variant>
        <vt:i4>14</vt:i4>
      </vt:variant>
    </vt:vector>
  </HeadingPairs>
  <TitlesOfParts>
    <vt:vector size="19" baseType="lpstr">
      <vt:lpstr>Andalus</vt:lpstr>
      <vt:lpstr>Arial</vt:lpstr>
      <vt:lpstr>Calibri</vt:lpstr>
      <vt:lpstr>Calibri Light</vt:lpstr>
      <vt:lpstr>نسق Office</vt:lpstr>
      <vt:lpstr>أسبوع الفضاء العالمي  </vt:lpstr>
      <vt:lpstr>اهداف الفضاء العالمي</vt:lpstr>
      <vt:lpstr>عبارات عن الفضاء </vt:lpstr>
      <vt:lpstr>اقتباسات عن الفضاء والنجوم </vt:lpstr>
      <vt:lpstr>نشاهد مقطع عن يوم العالمي الفضاء </vt:lpstr>
      <vt:lpstr>مشاركه الطالبة \ مدرسه\ صف\</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اليوم الفضاء العالمي</dc:title>
  <dc:creator>HPp</dc:creator>
  <cp:lastModifiedBy>توتا الحسيني</cp:lastModifiedBy>
  <cp:revision>16</cp:revision>
  <dcterms:created xsi:type="dcterms:W3CDTF">2023-10-07T16:45:03Z</dcterms:created>
  <dcterms:modified xsi:type="dcterms:W3CDTF">2023-10-12T08:20:57Z</dcterms:modified>
</cp:coreProperties>
</file>